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Helvetica World" charset="1" panose="020B0500040000020004"/>
      <p:regular r:id="rId14"/>
    </p:embeddedFont>
    <p:embeddedFont>
      <p:font typeface="Helvetica World Bold" charset="1" panose="020B0800040000020004"/>
      <p:regular r:id="rId15"/>
    </p:embeddedFont>
    <p:embeddedFont>
      <p:font typeface="Helvetica World Italics" charset="1" panose="020B0500040000090004"/>
      <p:regular r:id="rId16"/>
    </p:embeddedFont>
    <p:embeddedFont>
      <p:font typeface="Helvetica World Bold Italics" charset="1" panose="020B0800040000090004"/>
      <p:regular r:id="rId17"/>
    </p:embeddedFont>
    <p:embeddedFont>
      <p:font typeface="Gatwick" charset="1" panose="00000500000000000000"/>
      <p:regular r:id="rId18"/>
    </p:embeddedFont>
    <p:embeddedFont>
      <p:font typeface="Gatwick Bold" charset="1" panose="00000800000000000000"/>
      <p:regular r:id="rId19"/>
    </p:embeddedFont>
    <p:embeddedFont>
      <p:font typeface="Gatwick Extra-Light" charset="1" panose="00000300000000000000"/>
      <p:regular r:id="rId20"/>
    </p:embeddedFont>
    <p:embeddedFont>
      <p:font typeface="Gatwick Light" charset="1" panose="00000400000000000000"/>
      <p:regular r:id="rId21"/>
    </p:embeddedFont>
    <p:embeddedFont>
      <p:font typeface="Gatwick Ultra-Bold" charset="1" panose="00000900000000000000"/>
      <p:regular r:id="rId22"/>
    </p:embeddedFont>
    <p:embeddedFont>
      <p:font typeface="Nourd" charset="1" panose="00000500000000000000"/>
      <p:regular r:id="rId23"/>
    </p:embeddedFont>
    <p:embeddedFont>
      <p:font typeface="Nourd Bold" charset="1" panose="00000800000000000000"/>
      <p:regular r:id="rId24"/>
    </p:embeddedFont>
    <p:embeddedFont>
      <p:font typeface="Nourd Light" charset="1" panose="00000400000000000000"/>
      <p:regular r:id="rId25"/>
    </p:embeddedFont>
    <p:embeddedFont>
      <p:font typeface="Nourd Medium" charset="1" panose="00000600000000000000"/>
      <p:regular r:id="rId26"/>
    </p:embeddedFont>
    <p:embeddedFont>
      <p:font typeface="Nourd Semi-Bold" charset="1" panose="00000700000000000000"/>
      <p:regular r:id="rId27"/>
    </p:embeddedFont>
    <p:embeddedFont>
      <p:font typeface="Nourd Heavy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EA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7842" y="7285211"/>
            <a:ext cx="8583346" cy="3111463"/>
          </a:xfrm>
          <a:custGeom>
            <a:avLst/>
            <a:gdLst/>
            <a:ahLst/>
            <a:cxnLst/>
            <a:rect r="r" b="b" t="t" l="l"/>
            <a:pathLst>
              <a:path h="3111463" w="8583346">
                <a:moveTo>
                  <a:pt x="0" y="0"/>
                </a:moveTo>
                <a:lnTo>
                  <a:pt x="8583346" y="0"/>
                </a:lnTo>
                <a:lnTo>
                  <a:pt x="8583346" y="3111463"/>
                </a:lnTo>
                <a:lnTo>
                  <a:pt x="0" y="311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52132" y="7285211"/>
            <a:ext cx="8583346" cy="3111463"/>
          </a:xfrm>
          <a:custGeom>
            <a:avLst/>
            <a:gdLst/>
            <a:ahLst/>
            <a:cxnLst/>
            <a:rect r="r" b="b" t="t" l="l"/>
            <a:pathLst>
              <a:path h="3111463" w="8583346">
                <a:moveTo>
                  <a:pt x="0" y="0"/>
                </a:moveTo>
                <a:lnTo>
                  <a:pt x="8583347" y="0"/>
                </a:lnTo>
                <a:lnTo>
                  <a:pt x="8583347" y="3111463"/>
                </a:lnTo>
                <a:lnTo>
                  <a:pt x="0" y="311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5042" y="8577031"/>
            <a:ext cx="5019704" cy="1819643"/>
          </a:xfrm>
          <a:custGeom>
            <a:avLst/>
            <a:gdLst/>
            <a:ahLst/>
            <a:cxnLst/>
            <a:rect r="r" b="b" t="t" l="l"/>
            <a:pathLst>
              <a:path h="1819643" w="5019704">
                <a:moveTo>
                  <a:pt x="0" y="0"/>
                </a:moveTo>
                <a:lnTo>
                  <a:pt x="5019704" y="0"/>
                </a:lnTo>
                <a:lnTo>
                  <a:pt x="5019704" y="1819643"/>
                </a:lnTo>
                <a:lnTo>
                  <a:pt x="0" y="1819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82046" y="7823421"/>
            <a:ext cx="7098628" cy="2573253"/>
          </a:xfrm>
          <a:custGeom>
            <a:avLst/>
            <a:gdLst/>
            <a:ahLst/>
            <a:cxnLst/>
            <a:rect r="r" b="b" t="t" l="l"/>
            <a:pathLst>
              <a:path h="2573253" w="7098628">
                <a:moveTo>
                  <a:pt x="0" y="0"/>
                </a:moveTo>
                <a:lnTo>
                  <a:pt x="7098628" y="0"/>
                </a:lnTo>
                <a:lnTo>
                  <a:pt x="7098628" y="2573253"/>
                </a:lnTo>
                <a:lnTo>
                  <a:pt x="0" y="257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0920949" y="7474208"/>
            <a:ext cx="2816312" cy="2809272"/>
          </a:xfrm>
          <a:custGeom>
            <a:avLst/>
            <a:gdLst/>
            <a:ahLst/>
            <a:cxnLst/>
            <a:rect r="r" b="b" t="t" l="l"/>
            <a:pathLst>
              <a:path h="2809272" w="2816312">
                <a:moveTo>
                  <a:pt x="0" y="0"/>
                </a:moveTo>
                <a:lnTo>
                  <a:pt x="2816312" y="0"/>
                </a:lnTo>
                <a:lnTo>
                  <a:pt x="2816312" y="2809272"/>
                </a:lnTo>
                <a:lnTo>
                  <a:pt x="0" y="2809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47509" y="-1426252"/>
            <a:ext cx="3669762" cy="3669762"/>
          </a:xfrm>
          <a:custGeom>
            <a:avLst/>
            <a:gdLst/>
            <a:ahLst/>
            <a:cxnLst/>
            <a:rect r="r" b="b" t="t" l="l"/>
            <a:pathLst>
              <a:path h="3669762" w="3669762">
                <a:moveTo>
                  <a:pt x="0" y="0"/>
                </a:moveTo>
                <a:lnTo>
                  <a:pt x="3669762" y="0"/>
                </a:lnTo>
                <a:lnTo>
                  <a:pt x="3669762" y="3669762"/>
                </a:lnTo>
                <a:lnTo>
                  <a:pt x="0" y="3669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2057707" y="-1549645"/>
            <a:ext cx="3107057" cy="3099290"/>
          </a:xfrm>
          <a:custGeom>
            <a:avLst/>
            <a:gdLst/>
            <a:ahLst/>
            <a:cxnLst/>
            <a:rect r="r" b="b" t="t" l="l"/>
            <a:pathLst>
              <a:path h="3099290" w="3107057">
                <a:moveTo>
                  <a:pt x="0" y="0"/>
                </a:moveTo>
                <a:lnTo>
                  <a:pt x="3107057" y="0"/>
                </a:lnTo>
                <a:lnTo>
                  <a:pt x="3107057" y="3099290"/>
                </a:lnTo>
                <a:lnTo>
                  <a:pt x="0" y="3099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74378" y="496607"/>
            <a:ext cx="3195892" cy="3187902"/>
          </a:xfrm>
          <a:custGeom>
            <a:avLst/>
            <a:gdLst/>
            <a:ahLst/>
            <a:cxnLst/>
            <a:rect r="r" b="b" t="t" l="l"/>
            <a:pathLst>
              <a:path h="3187902" w="3195892">
                <a:moveTo>
                  <a:pt x="0" y="0"/>
                </a:moveTo>
                <a:lnTo>
                  <a:pt x="3195892" y="0"/>
                </a:lnTo>
                <a:lnTo>
                  <a:pt x="3195892" y="3187902"/>
                </a:lnTo>
                <a:lnTo>
                  <a:pt x="0" y="3187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45218" y="-1290197"/>
            <a:ext cx="2756329" cy="2756329"/>
          </a:xfrm>
          <a:custGeom>
            <a:avLst/>
            <a:gdLst/>
            <a:ahLst/>
            <a:cxnLst/>
            <a:rect r="r" b="b" t="t" l="l"/>
            <a:pathLst>
              <a:path h="2756329" w="2756329">
                <a:moveTo>
                  <a:pt x="0" y="0"/>
                </a:moveTo>
                <a:lnTo>
                  <a:pt x="2756329" y="0"/>
                </a:lnTo>
                <a:lnTo>
                  <a:pt x="2756329" y="2756329"/>
                </a:lnTo>
                <a:lnTo>
                  <a:pt x="0" y="2756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-189123"/>
            <a:ext cx="3611235" cy="3611235"/>
          </a:xfrm>
          <a:custGeom>
            <a:avLst/>
            <a:gdLst/>
            <a:ahLst/>
            <a:cxnLst/>
            <a:rect r="r" b="b" t="t" l="l"/>
            <a:pathLst>
              <a:path h="3611235" w="3611235">
                <a:moveTo>
                  <a:pt x="0" y="0"/>
                </a:moveTo>
                <a:lnTo>
                  <a:pt x="3611235" y="0"/>
                </a:lnTo>
                <a:lnTo>
                  <a:pt x="3611235" y="3611235"/>
                </a:lnTo>
                <a:lnTo>
                  <a:pt x="0" y="3611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91116" y="6340568"/>
            <a:ext cx="2062010" cy="3946432"/>
          </a:xfrm>
          <a:custGeom>
            <a:avLst/>
            <a:gdLst/>
            <a:ahLst/>
            <a:cxnLst/>
            <a:rect r="r" b="b" t="t" l="l"/>
            <a:pathLst>
              <a:path h="3946432" w="2062010">
                <a:moveTo>
                  <a:pt x="0" y="0"/>
                </a:moveTo>
                <a:lnTo>
                  <a:pt x="2062010" y="0"/>
                </a:lnTo>
                <a:lnTo>
                  <a:pt x="2062010" y="3946432"/>
                </a:lnTo>
                <a:lnTo>
                  <a:pt x="0" y="39464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3511" y="6361572"/>
            <a:ext cx="2394730" cy="4098865"/>
            <a:chOff x="0" y="0"/>
            <a:chExt cx="3192974" cy="54651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5971" y="2135227"/>
              <a:ext cx="3113482" cy="3329927"/>
            </a:xfrm>
            <a:custGeom>
              <a:avLst/>
              <a:gdLst/>
              <a:ahLst/>
              <a:cxnLst/>
              <a:rect r="r" b="b" t="t" l="l"/>
              <a:pathLst>
                <a:path h="3329927" w="3113482">
                  <a:moveTo>
                    <a:pt x="0" y="0"/>
                  </a:moveTo>
                  <a:lnTo>
                    <a:pt x="3113481" y="0"/>
                  </a:lnTo>
                  <a:lnTo>
                    <a:pt x="3113481" y="3329927"/>
                  </a:lnTo>
                  <a:lnTo>
                    <a:pt x="0" y="3329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2974" cy="2155257"/>
            </a:xfrm>
            <a:custGeom>
              <a:avLst/>
              <a:gdLst/>
              <a:ahLst/>
              <a:cxnLst/>
              <a:rect r="r" b="b" t="t" l="l"/>
              <a:pathLst>
                <a:path h="2155257" w="3192974">
                  <a:moveTo>
                    <a:pt x="0" y="0"/>
                  </a:moveTo>
                  <a:lnTo>
                    <a:pt x="3192974" y="0"/>
                  </a:lnTo>
                  <a:lnTo>
                    <a:pt x="3192974" y="2155257"/>
                  </a:lnTo>
                  <a:lnTo>
                    <a:pt x="0" y="2155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477171" y="7823421"/>
            <a:ext cx="2248016" cy="2463579"/>
          </a:xfrm>
          <a:custGeom>
            <a:avLst/>
            <a:gdLst/>
            <a:ahLst/>
            <a:cxnLst/>
            <a:rect r="r" b="b" t="t" l="l"/>
            <a:pathLst>
              <a:path h="2463579" w="2248016">
                <a:moveTo>
                  <a:pt x="0" y="0"/>
                </a:moveTo>
                <a:lnTo>
                  <a:pt x="2248016" y="0"/>
                </a:lnTo>
                <a:lnTo>
                  <a:pt x="2248016" y="2463579"/>
                </a:lnTo>
                <a:lnTo>
                  <a:pt x="0" y="24635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0876" y="1465854"/>
            <a:ext cx="3712853" cy="1345909"/>
          </a:xfrm>
          <a:custGeom>
            <a:avLst/>
            <a:gdLst/>
            <a:ahLst/>
            <a:cxnLst/>
            <a:rect r="r" b="b" t="t" l="l"/>
            <a:pathLst>
              <a:path h="1345909" w="3712853">
                <a:moveTo>
                  <a:pt x="0" y="0"/>
                </a:moveTo>
                <a:lnTo>
                  <a:pt x="3712853" y="0"/>
                </a:lnTo>
                <a:lnTo>
                  <a:pt x="3712853" y="1345909"/>
                </a:lnTo>
                <a:lnTo>
                  <a:pt x="0" y="1345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3425140" y="-989064"/>
            <a:ext cx="5410765" cy="3834879"/>
          </a:xfrm>
          <a:custGeom>
            <a:avLst/>
            <a:gdLst/>
            <a:ahLst/>
            <a:cxnLst/>
            <a:rect r="r" b="b" t="t" l="l"/>
            <a:pathLst>
              <a:path h="3834879" w="5410765">
                <a:moveTo>
                  <a:pt x="0" y="0"/>
                </a:moveTo>
                <a:lnTo>
                  <a:pt x="5410764" y="0"/>
                </a:lnTo>
                <a:lnTo>
                  <a:pt x="5410764" y="3834879"/>
                </a:lnTo>
                <a:lnTo>
                  <a:pt x="0" y="383487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08568" y="928375"/>
            <a:ext cx="2690176" cy="975189"/>
          </a:xfrm>
          <a:custGeom>
            <a:avLst/>
            <a:gdLst/>
            <a:ahLst/>
            <a:cxnLst/>
            <a:rect r="r" b="b" t="t" l="l"/>
            <a:pathLst>
              <a:path h="975189" w="2690176">
                <a:moveTo>
                  <a:pt x="0" y="0"/>
                </a:moveTo>
                <a:lnTo>
                  <a:pt x="2690176" y="0"/>
                </a:lnTo>
                <a:lnTo>
                  <a:pt x="2690176" y="975189"/>
                </a:lnTo>
                <a:lnTo>
                  <a:pt x="0" y="97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82046" y="654107"/>
            <a:ext cx="809995" cy="812025"/>
          </a:xfrm>
          <a:custGeom>
            <a:avLst/>
            <a:gdLst/>
            <a:ahLst/>
            <a:cxnLst/>
            <a:rect r="r" b="b" t="t" l="l"/>
            <a:pathLst>
              <a:path h="812025" w="809995">
                <a:moveTo>
                  <a:pt x="0" y="0"/>
                </a:moveTo>
                <a:lnTo>
                  <a:pt x="809995" y="0"/>
                </a:lnTo>
                <a:lnTo>
                  <a:pt x="809995" y="812025"/>
                </a:lnTo>
                <a:lnTo>
                  <a:pt x="0" y="81202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98926" y="2532161"/>
            <a:ext cx="16560374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Gatwick Bold"/>
              </a:rPr>
              <a:t>mobile price classification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5337" y="5659262"/>
            <a:ext cx="15557326" cy="50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Nourd"/>
              </a:rPr>
              <a:t>Batch Name: MIP-ML-10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3679534">
            <a:off x="4759485" y="7322885"/>
            <a:ext cx="2525458" cy="4114800"/>
          </a:xfrm>
          <a:custGeom>
            <a:avLst/>
            <a:gdLst/>
            <a:ahLst/>
            <a:cxnLst/>
            <a:rect r="r" b="b" t="t" l="l"/>
            <a:pathLst>
              <a:path h="4114800" w="2525458">
                <a:moveTo>
                  <a:pt x="0" y="0"/>
                </a:moveTo>
                <a:lnTo>
                  <a:pt x="2525459" y="0"/>
                </a:lnTo>
                <a:lnTo>
                  <a:pt x="2525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2276965">
            <a:off x="2765452" y="8079990"/>
            <a:ext cx="1887270" cy="2301548"/>
          </a:xfrm>
          <a:custGeom>
            <a:avLst/>
            <a:gdLst/>
            <a:ahLst/>
            <a:cxnLst/>
            <a:rect r="r" b="b" t="t" l="l"/>
            <a:pathLst>
              <a:path h="2301548" w="1887270">
                <a:moveTo>
                  <a:pt x="0" y="0"/>
                </a:moveTo>
                <a:lnTo>
                  <a:pt x="1887269" y="0"/>
                </a:lnTo>
                <a:lnTo>
                  <a:pt x="1887269" y="2301549"/>
                </a:lnTo>
                <a:lnTo>
                  <a:pt x="0" y="230154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520414" y="6723243"/>
            <a:ext cx="3702969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vetica World"/>
              </a:rPr>
              <a:t>SONIA DOGRA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309687"/>
            <a:ext cx="18288000" cy="762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8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Gatwick Bold"/>
              </a:rPr>
              <a:t>Visualization of Key Findings from EDA:</a:t>
            </a:r>
          </a:p>
          <a:p>
            <a:pPr algn="just">
              <a:lnSpc>
                <a:spcPts val="4038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Gatwick Bold"/>
              </a:rPr>
              <a:t>Example: Visualizations such as histograms, scatter plots, and correlation matrices highlighting insights gained from exploratory data analysis.</a:t>
            </a:r>
          </a:p>
          <a:p>
            <a:pPr algn="just">
              <a:lnSpc>
                <a:spcPts val="4038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Gatwick Bold"/>
              </a:rPr>
              <a:t>Description: These visualizations will help stakeholders understand relationships between different features and the target variable, aiding in model interpretation and decision-making.</a:t>
            </a:r>
          </a:p>
          <a:p>
            <a:pPr algn="just">
              <a:lnSpc>
                <a:spcPts val="4038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Gatwick Bold"/>
              </a:rPr>
              <a:t>Trained Machine Learning Model:</a:t>
            </a:r>
          </a:p>
          <a:p>
            <a:pPr algn="just">
              <a:lnSpc>
                <a:spcPts val="4038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Gatwick Bold"/>
              </a:rPr>
              <a:t>Example: A serialized machine learning model file (e.g., a trained scikit-learn model saved using joblib or a TensorFlow/Keras model saved in an HDF5 format).</a:t>
            </a:r>
          </a:p>
          <a:p>
            <a:pPr algn="just">
              <a:lnSpc>
                <a:spcPts val="4038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Gatwick Bold"/>
              </a:rPr>
              <a:t>Description: This file will contain the trained model parameters, enabling users to make predictions on new data without retraining the model from scratch.</a:t>
            </a:r>
          </a:p>
          <a:p>
            <a:pPr algn="just">
              <a:lnSpc>
                <a:spcPts val="40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735" y="2106222"/>
            <a:ext cx="18127265" cy="561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0"/>
              </a:lnSpc>
              <a:spcBef>
                <a:spcPct val="0"/>
              </a:spcBef>
            </a:pPr>
            <a:r>
              <a:rPr lang="en-US" sz="4091">
                <a:solidFill>
                  <a:srgbClr val="000000"/>
                </a:solidFill>
                <a:latin typeface="Gatwick Bold"/>
              </a:rPr>
              <a:t>Deployment Instructions (if applicable):</a:t>
            </a:r>
          </a:p>
          <a:p>
            <a:pPr>
              <a:lnSpc>
                <a:spcPts val="4910"/>
              </a:lnSpc>
              <a:spcBef>
                <a:spcPct val="0"/>
              </a:spcBef>
            </a:pPr>
            <a:r>
              <a:rPr lang="en-US" sz="4091">
                <a:solidFill>
                  <a:srgbClr val="000000"/>
                </a:solidFill>
                <a:latin typeface="Gatwick Bold"/>
              </a:rPr>
              <a:t>Example: Instructions for deploying the trained model in a production environment, including setting up server infrastructure, creating APIs, and integrating the model with existing systems.</a:t>
            </a:r>
          </a:p>
          <a:p>
            <a:pPr>
              <a:lnSpc>
                <a:spcPts val="4910"/>
              </a:lnSpc>
              <a:spcBef>
                <a:spcPct val="0"/>
              </a:spcBef>
            </a:pPr>
            <a:r>
              <a:rPr lang="en-US" sz="4091">
                <a:solidFill>
                  <a:srgbClr val="000000"/>
                </a:solidFill>
                <a:latin typeface="Gatwick Bold"/>
              </a:rPr>
              <a:t>Description: These instructions will guide users through the process of deploying the model for real-time predictions, ensuring seamless integration into practical applications.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735" y="971550"/>
            <a:ext cx="17966529" cy="791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Gatwick Bold"/>
              </a:rPr>
              <a:t>Conclusion</a:t>
            </a:r>
          </a:p>
          <a:p>
            <a:pPr>
              <a:lnSpc>
                <a:spcPts val="5639"/>
              </a:lnSpc>
              <a:spcBef>
                <a:spcPct val="0"/>
              </a:spcBef>
            </a:pPr>
          </a:p>
          <a:p>
            <a:pPr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Gatwick Bold"/>
              </a:rPr>
              <a:t>Summary of Goals and Achievements:</a:t>
            </a:r>
          </a:p>
          <a:p>
            <a:pPr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Gatwick Bold"/>
              </a:rPr>
              <a:t>Recap of the project's primary objective: to develop a machine learning model for classifying mobile phones into price ranges based on their features.</a:t>
            </a:r>
          </a:p>
          <a:p>
            <a:pPr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Gatwick Bold"/>
              </a:rPr>
              <a:t>Highlight key accomplishments, such as successfully preprocessing the dataset, selecting and fine-tuning the classification model, and validating its performance.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28700"/>
            <a:ext cx="18288000" cy="714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DM Sans Bold"/>
              </a:rPr>
              <a:t>Slide: Introduction</a:t>
            </a:r>
          </a:p>
          <a:p>
            <a:pPr>
              <a:lnSpc>
                <a:spcPts val="5640"/>
              </a:lnSpc>
              <a:spcBef>
                <a:spcPct val="0"/>
              </a:spcBef>
            </a:pPr>
          </a:p>
          <a:p>
            <a:pPr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DM Sans Bold"/>
              </a:rPr>
              <a:t>Explanation of the Project's Goal:</a:t>
            </a:r>
          </a:p>
          <a:p>
            <a:pPr>
              <a:lnSpc>
                <a:spcPts val="5640"/>
              </a:lnSpc>
              <a:spcBef>
                <a:spcPct val="0"/>
              </a:spcBef>
            </a:pPr>
          </a:p>
          <a:p>
            <a:pPr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DM Sans Bold"/>
              </a:rPr>
              <a:t>The project aims to assist consumers in selecting mobile phones that match their budget and requirements efficiently. By leveraging machine learning techniques, we intend to create a model capable of classifying mobile phones into distinct price ranges based on their features and specifications.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7704" y="1207529"/>
            <a:ext cx="17412592" cy="7871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6"/>
              </a:lnSpc>
              <a:spcBef>
                <a:spcPct val="0"/>
              </a:spcBef>
            </a:pPr>
            <a:r>
              <a:rPr lang="en-US" sz="3713">
                <a:solidFill>
                  <a:srgbClr val="000000"/>
                </a:solidFill>
                <a:latin typeface="DM Sans Bold"/>
              </a:rPr>
              <a:t>Overview of Presentation:</a:t>
            </a:r>
          </a:p>
          <a:p>
            <a:pPr algn="just">
              <a:lnSpc>
                <a:spcPts val="4456"/>
              </a:lnSpc>
              <a:spcBef>
                <a:spcPct val="0"/>
              </a:spcBef>
            </a:pPr>
          </a:p>
          <a:p>
            <a:pPr algn="just">
              <a:lnSpc>
                <a:spcPts val="4456"/>
              </a:lnSpc>
              <a:spcBef>
                <a:spcPct val="0"/>
              </a:spcBef>
            </a:pPr>
            <a:r>
              <a:rPr lang="en-US" sz="3713">
                <a:solidFill>
                  <a:srgbClr val="000000"/>
                </a:solidFill>
                <a:latin typeface="DM Sans Bold"/>
              </a:rPr>
              <a:t>Throughout this presentation, we will delve into the various aspects of the project:</a:t>
            </a:r>
          </a:p>
          <a:p>
            <a:pPr algn="just">
              <a:lnSpc>
                <a:spcPts val="4456"/>
              </a:lnSpc>
              <a:spcBef>
                <a:spcPct val="0"/>
              </a:spcBef>
            </a:pPr>
            <a:r>
              <a:rPr lang="en-US" sz="3713">
                <a:solidFill>
                  <a:srgbClr val="000000"/>
                </a:solidFill>
                <a:latin typeface="DM Sans Bold"/>
              </a:rPr>
              <a:t>Problem Statement: Understanding the challenges faced by consumers and how machine learning can provide a solution.</a:t>
            </a:r>
          </a:p>
          <a:p>
            <a:pPr algn="just">
              <a:lnSpc>
                <a:spcPts val="4456"/>
              </a:lnSpc>
              <a:spcBef>
                <a:spcPct val="0"/>
              </a:spcBef>
            </a:pPr>
            <a:r>
              <a:rPr lang="en-US" sz="3713">
                <a:solidFill>
                  <a:srgbClr val="000000"/>
                </a:solidFill>
                <a:latin typeface="DM Sans Bold"/>
              </a:rPr>
              <a:t>Dataset Description: Exploring the dataset and understanding the key attributes used for classification.</a:t>
            </a:r>
          </a:p>
          <a:p>
            <a:pPr algn="just">
              <a:lnSpc>
                <a:spcPts val="4456"/>
              </a:lnSpc>
              <a:spcBef>
                <a:spcPct val="0"/>
              </a:spcBef>
            </a:pPr>
            <a:r>
              <a:rPr lang="en-US" sz="3713">
                <a:solidFill>
                  <a:srgbClr val="000000"/>
                </a:solidFill>
                <a:latin typeface="DM Sans Bold"/>
              </a:rPr>
              <a:t>Methodology: Discussing the steps involved in preprocessing, exploratory data analysis, model selection, and evaluation.</a:t>
            </a:r>
          </a:p>
          <a:p>
            <a:pPr algn="just">
              <a:lnSpc>
                <a:spcPts val="4456"/>
              </a:lnSpc>
              <a:spcBef>
                <a:spcPct val="0"/>
              </a:spcBef>
            </a:pPr>
            <a:r>
              <a:rPr lang="en-US" sz="3713">
                <a:solidFill>
                  <a:srgbClr val="000000"/>
                </a:solidFill>
                <a:latin typeface="DM Sans Bold"/>
              </a:rPr>
              <a:t>Results: Presenting the performance metrics of the developed model and any insights gained during the analysis.</a:t>
            </a:r>
          </a:p>
          <a:p>
            <a:pPr algn="just">
              <a:lnSpc>
                <a:spcPts val="4456"/>
              </a:lnSpc>
              <a:spcBef>
                <a:spcPct val="0"/>
              </a:spcBef>
            </a:pPr>
            <a:r>
              <a:rPr lang="en-US" sz="3713">
                <a:solidFill>
                  <a:srgbClr val="000000"/>
                </a:solidFill>
                <a:latin typeface="DM Sans Bold"/>
              </a:rPr>
              <a:t>Conclusion: Summarizing the project's significance and potential implications for consumers and stakeholders in the mobile phone industry.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378021"/>
            <a:ext cx="17773650" cy="915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Slide 3: Problem Statement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Explanation of the Problem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Consumers face challenges in choosing a mobile phone due to the vast array of prices and features available in the market.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With such diversity, making an informed decision becomes daunting, often leading to dissatisfaction post-purchase.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Objective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Develop a machine learning model to categorize mobile phones into predefined price ranges.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By automating this classification process, consumers can easily identify devices that meet their budget and specifications.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Dataset Description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The dataset provided contains crucial information about various mobile phones, including their specifications and corresponding price ranges.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Columns include battery_power, blue (Bluetooth enabled), clock_speed, dual_sim (Dual SIM support), and more.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The target variable, price_range, categorizes phones into four classes: low cost, medium cost, high cost, and very high cost.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2206" y="492916"/>
            <a:ext cx="17223680" cy="941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Title: Dataset Description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Content: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battery_power: Total energy a battery can store in mAh.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1000, 2000, 3000, etc.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blue: Bluetooth enabled (1 if yes, 0 if no).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1 (Bluetooth enabled), 0 (Bluetooth disabled).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clock_speed: Speed at which the microprocessor executes instructions.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1.2 GHz, 2.0 GHz, 2.5 GHz, etc.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dual_sim: Dual SIM support (1 if yes, 0 if no).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1 (Dual SIM support), 0 (No Dual SIM support).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fc: Front Camera mega pixels.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5 MP, 8 MP, 13 MP, etc.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four_g: 4G network support (1 if yes, 0 if no).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1 (4G support), 0 (No 4G support).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int_memory: Internal Memory (in gigabytes).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16 GB, 32 GB, 64 GB, etc.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m_dep: Mobile Depth in cm.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0.5 cm, 0.8 cm, 1.0 cm, etc.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mobile_wt: Weight of the mobile phone.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150 grams, 180 grams, 200 grams, etc.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n_cores: Number of cores of the processor.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Example: 2 cores, 4 cores, 8 cores, etc.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pc: Primary Camera mega pixels.</a:t>
            </a:r>
          </a:p>
          <a:p>
            <a:pPr>
              <a:lnSpc>
                <a:spcPts val="28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17" y="581025"/>
            <a:ext cx="17832583" cy="891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8 MP, 12 MP, 16 MP, etc.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px_height: Pixel Resolution Height.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720 pixels, 1080 pixels, 1440 pixels, etc.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px_width: Pixel Resolution Width.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1280 pixels, 1920 pixels, 2560 pixels, etc.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ram: Random Access Memory in megabytes.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2 GB, 4 GB, 8 GB, etc.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sc_h: Screen Height of mobile in cm.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12 cm, 14 cm, 16 cm, etc.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sc_w: Screen Width of mobile in cm.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6 cm, 7 cm, 8 cm, etc.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talk_time: Longest time that a single battery charge will last when talking.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10 hours, 15 hours, 20 hours, etc.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three_g: 3G network support (1 if yes, 0 if no).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1 (3G support), 0 (No 3G support).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touch_screen: Touch screen support (1 if yes, 0 if no).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1 (Touch screen support), 0 (No touch screen support).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wifi: Wifi connectivity (1 if yes, 0 if no).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Example: 1 (Wifi support), 0 (No Wifi support).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Target Variable: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price_range: Price range of the mobile phone.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Values: 0 (low cost), 1 (medium cost), 2 (high cost), 3 (very high cost).</a:t>
            </a:r>
          </a:p>
          <a:p>
            <a:pPr>
              <a:lnSpc>
                <a:spcPts val="2857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Gatwick Bold"/>
              </a:rPr>
              <a:t>This slide provides a comprehensive overview of the dataset's columns and their descriptions, including examples for better understanding.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600075"/>
            <a:ext cx="17773650" cy="968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Objective 1: Explore and preprocess the dataset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Explore the dataset to understand its structure, size, and content.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Handle missing values by either imputing them or removing corresponding entries.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Detect and address outliers that may affect model performance.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Ensure data consistency and integrity through appropriate data cleaning techniques.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Objective 2: Perform exploratory data analysis (EDA)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Conduct univariate analysis to understand the distribution of individual features.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Explore relationships between features and the target variable (price range).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Visualize data using histograms, box plots, scatter plots, or correlation matrices.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Identify patterns, trends, and potential insights that could guide model development.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</a:p>
          <a:p>
            <a:pPr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twick Bold"/>
              </a:rPr>
              <a:t>Objective 3: Select appropriate machine learning algorithms</a:t>
            </a:r>
          </a:p>
          <a:p>
            <a:pPr>
              <a:lnSpc>
                <a:spcPts val="3599"/>
              </a:lnSpc>
              <a:spcBef>
                <a:spcPct val="0"/>
              </a:spcBef>
            </a:pPr>
          </a:p>
          <a:p>
            <a:pPr>
              <a:lnSpc>
                <a:spcPts val="5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722" y="542925"/>
            <a:ext cx="18004278" cy="917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Choose classification algorithms suitable for the dataset size and complexity.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Consider algorithms such as logistic regression, decision trees, random forests, support vector machines (SVM), or gradient boosting classifiers.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Evaluate each algorithm's strengths, weaknesses, and suitability for the classification task.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Objective 4: Fine-tune the chosen model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Optimize hyperparameters to improve model performance.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Utilize techniques like grid search or random search to find the best parameter combinations.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Experiment with different parameter values and evaluate their impact on model accuracy.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Objective 5: Validate the final model using cross-validation techniques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Employ k-fold cross-validation to assess model generalization and robustness.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Split the dataset into training and validation sets multiple times to evaluate performance across different subsets.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Calculate evaluation metrics such as accuracy, precision, recall, F1-score, and confusion matrix to measure model performance.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Objective 6: Deploy the model for real-time predictions (if applicable)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Prepare the model for deployment in a production environment.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Implement necessary infrastructure and software dependencies for hosting the model.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Develop an API or web service for accepting input data and returning predictions.</a:t>
            </a:r>
          </a:p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Gatwick Bold"/>
              </a:rPr>
              <a:t>Test the deployed model to ensure functionality and reliability in real-world scenarios.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314" y="642340"/>
            <a:ext cx="18288000" cy="929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twick Bold"/>
              </a:rPr>
              <a:t>Title: Deliverables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twick Bold"/>
              </a:rPr>
              <a:t>Content: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twick Bold"/>
              </a:rPr>
              <a:t>Jupyter Notebook or Python Script: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twick Bold"/>
              </a:rPr>
              <a:t>Example: A well-documented Jupyter Notebook or Python script containing the code implementation of the machine learning model for mobile price classification.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twick Bold"/>
              </a:rPr>
              <a:t>Description: This deliverable will provide the codebase used to preprocess the dataset, train the machine learning model, and perform any necessary evaluations.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twick Bold"/>
              </a:rPr>
              <a:t>Documentation Detailing the Process: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twick Bold"/>
              </a:rPr>
              <a:t>Example: A comprehensive document outlining the step-by-step process followed during the project.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twick Bold"/>
              </a:rPr>
              <a:t>Description: This documentation will include explanations of data preprocessing techniques, model selection criteria, evaluation metrics, and interpretation of results.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DAGDQqO0dtg</dc:identifier>
  <dcterms:modified xsi:type="dcterms:W3CDTF">2011-08-01T06:04:30Z</dcterms:modified>
  <cp:revision>1</cp:revision>
  <dc:title>price</dc:title>
</cp:coreProperties>
</file>